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8" r:id="rId2"/>
    <p:sldId id="269" r:id="rId3"/>
    <p:sldId id="270" r:id="rId4"/>
    <p:sldId id="271" r:id="rId5"/>
    <p:sldId id="272" r:id="rId6"/>
  </p:sldIdLst>
  <p:sldSz cx="9144000" cy="6858000" type="screen4x3"/>
  <p:notesSz cx="6881813"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769"/>
    <a:srgbClr val="714D4D"/>
    <a:srgbClr val="202129"/>
    <a:srgbClr val="FEEDBB"/>
    <a:srgbClr val="2D2F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655" autoAdjust="0"/>
  </p:normalViewPr>
  <p:slideViewPr>
    <p:cSldViewPr snapToGrid="0" snapToObjects="1">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s-ES"/>
          </a:p>
        </p:txBody>
      </p:sp>
      <p:sp>
        <p:nvSpPr>
          <p:cNvPr id="3" name="Marcador de fecha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8088E51C-16B8-4D00-8E84-D41C78F22ED1}" type="datetimeFigureOut">
              <a:rPr lang="es-ES" smtClean="0"/>
              <a:pPr/>
              <a:t>11/09/2020</a:t>
            </a:fld>
            <a:endParaRPr lang="es-ES"/>
          </a:p>
        </p:txBody>
      </p:sp>
      <p:sp>
        <p:nvSpPr>
          <p:cNvPr id="4" name="Marcador de imagen de diapositiva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s-ES"/>
          </a:p>
        </p:txBody>
      </p:sp>
      <p:sp>
        <p:nvSpPr>
          <p:cNvPr id="5" name="Marcador de notas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B0A425A6-B96E-478A-9277-0029BD7D5EBC}" type="slidenum">
              <a:rPr lang="es-ES" smtClean="0"/>
              <a:pPr/>
              <a:t>‹Nº›</a:t>
            </a:fld>
            <a:endParaRPr lang="es-ES"/>
          </a:p>
        </p:txBody>
      </p:sp>
    </p:spTree>
    <p:extLst>
      <p:ext uri="{BB962C8B-B14F-4D97-AF65-F5344CB8AC3E}">
        <p14:creationId xmlns:p14="http://schemas.microsoft.com/office/powerpoint/2010/main" val="170112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1</a:t>
            </a:fld>
            <a:endParaRPr lang="es-ES"/>
          </a:p>
        </p:txBody>
      </p:sp>
    </p:spTree>
    <p:extLst>
      <p:ext uri="{BB962C8B-B14F-4D97-AF65-F5344CB8AC3E}">
        <p14:creationId xmlns:p14="http://schemas.microsoft.com/office/powerpoint/2010/main" val="224124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marino">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2D2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685800" y="4211484"/>
            <a:ext cx="7772400" cy="1147097"/>
          </a:xfrm>
        </p:spPr>
        <p:txBody>
          <a:bodyPr>
            <a:normAutofit/>
          </a:bodyPr>
          <a:lstStyle>
            <a:lvl1pPr>
              <a:defRPr sz="3600" b="0" i="0">
                <a:solidFill>
                  <a:srgbClr val="FEEDBB"/>
                </a:solidFill>
                <a:latin typeface="Garamond"/>
                <a:cs typeface="Garamond"/>
              </a:defRPr>
            </a:lvl1pPr>
          </a:lstStyle>
          <a:p>
            <a:r>
              <a:rPr lang="es-ES_tradnl" dirty="0"/>
              <a:t>Clic para editar título</a:t>
            </a:r>
            <a:endParaRPr lang="es-ES" dirty="0"/>
          </a:p>
        </p:txBody>
      </p:sp>
      <p:sp>
        <p:nvSpPr>
          <p:cNvPr id="3" name="Subtítulo 2"/>
          <p:cNvSpPr>
            <a:spLocks noGrp="1"/>
          </p:cNvSpPr>
          <p:nvPr>
            <p:ph type="subTitle" idx="1"/>
          </p:nvPr>
        </p:nvSpPr>
        <p:spPr>
          <a:xfrm>
            <a:off x="1371600" y="5358581"/>
            <a:ext cx="6400800" cy="771832"/>
          </a:xfrm>
        </p:spPr>
        <p:txBody>
          <a:bodyPr>
            <a:noAutofit/>
          </a:bodyPr>
          <a:lstStyle>
            <a:lvl1pPr marL="0" indent="0" algn="ctr">
              <a:buNone/>
              <a:defRPr sz="2400" b="0" i="0">
                <a:solidFill>
                  <a:schemeClr val="bg1">
                    <a:lumMod val="95000"/>
                  </a:schemeClr>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pic>
        <p:nvPicPr>
          <p:cNvPr id="9" name="Imagen 8" descr="Logo PJECZ Ver bei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700" y="909116"/>
            <a:ext cx="6828993" cy="2913888"/>
          </a:xfrm>
          <a:prstGeom prst="rect">
            <a:avLst/>
          </a:prstGeom>
        </p:spPr>
      </p:pic>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147415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37963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82372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411320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790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erior marino">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FEEDBB">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p:txBody>
          <a:bodyPr/>
          <a:lstStyle>
            <a:lvl1pPr>
              <a:defRPr b="0" i="0">
                <a:solidFill>
                  <a:srgbClr val="2D2F39"/>
                </a:solidFill>
                <a:latin typeface="Titillium WebRegular"/>
                <a:cs typeface="Titillium WebRegular"/>
              </a:defRPr>
            </a:lvl1pPr>
          </a:lstStyle>
          <a:p>
            <a:r>
              <a:rPr lang="es-ES_tradnl" dirty="0"/>
              <a:t>Clic para editar título</a:t>
            </a:r>
            <a:endParaRPr lang="es-ES" dirty="0"/>
          </a:p>
        </p:txBody>
      </p:sp>
      <p:sp>
        <p:nvSpPr>
          <p:cNvPr id="3" name="Marcador de contenido 2"/>
          <p:cNvSpPr>
            <a:spLocks noGrp="1"/>
          </p:cNvSpPr>
          <p:nvPr>
            <p:ph idx="1"/>
          </p:nvPr>
        </p:nvSpPr>
        <p:spPr>
          <a:xfrm>
            <a:off x="457200" y="1600200"/>
            <a:ext cx="8229600" cy="4405671"/>
          </a:xfrm>
        </p:spPr>
        <p:txBody>
          <a:bodyPr/>
          <a:lstStyle>
            <a:lvl1pPr>
              <a:defRPr b="0" i="0">
                <a:latin typeface="Garamond"/>
                <a:cs typeface="Garamond"/>
              </a:defRPr>
            </a:lvl1pPr>
            <a:lvl2pPr>
              <a:defRPr b="0" i="0">
                <a:latin typeface="Garamond"/>
                <a:cs typeface="Garamond"/>
              </a:defRPr>
            </a:lvl2pPr>
            <a:lvl3pPr>
              <a:defRPr b="0" i="0">
                <a:latin typeface="Garamond"/>
                <a:cs typeface="Garamond"/>
              </a:defRPr>
            </a:lvl3pPr>
            <a:lvl4pPr>
              <a:defRPr b="0" i="0">
                <a:latin typeface="Garamond"/>
                <a:cs typeface="Garamond"/>
              </a:defRPr>
            </a:lvl4pPr>
            <a:lvl5pPr>
              <a:defRPr b="0" i="0">
                <a:latin typeface="Garamond"/>
                <a:cs typeface="Garamond"/>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8" name="Rectángulo 7"/>
          <p:cNvSpPr/>
          <p:nvPr userDrawn="1"/>
        </p:nvSpPr>
        <p:spPr>
          <a:xfrm>
            <a:off x="0" y="6126164"/>
            <a:ext cx="9144000" cy="731836"/>
          </a:xfrm>
          <a:prstGeom prst="rect">
            <a:avLst/>
          </a:prstGeom>
          <a:solidFill>
            <a:srgbClr val="2D2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5" name="Imagen 4" descr="Logo PJECZ Hori bei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351" y="6268775"/>
            <a:ext cx="2869397" cy="485824"/>
          </a:xfrm>
          <a:prstGeom prst="rect">
            <a:avLst/>
          </a:prstGeom>
        </p:spPr>
      </p:pic>
    </p:spTree>
    <p:extLst>
      <p:ext uri="{BB962C8B-B14F-4D97-AF65-F5344CB8AC3E}">
        <p14:creationId xmlns:p14="http://schemas.microsoft.com/office/powerpoint/2010/main" val="76755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afé">
    <p:spTree>
      <p:nvGrpSpPr>
        <p:cNvPr id="1" name=""/>
        <p:cNvGrpSpPr/>
        <p:nvPr/>
      </p:nvGrpSpPr>
      <p:grpSpPr>
        <a:xfrm>
          <a:off x="0" y="0"/>
          <a:ext cx="0" cy="0"/>
          <a:chOff x="0" y="0"/>
          <a:chExt cx="0" cy="0"/>
        </a:xfrm>
      </p:grpSpPr>
      <p:pic>
        <p:nvPicPr>
          <p:cNvPr id="10" name="Imagen 7">
            <a:extLst>
              <a:ext uri="{FF2B5EF4-FFF2-40B4-BE49-F238E27FC236}">
                <a16:creationId xmlns:a16="http://schemas.microsoft.com/office/drawing/2014/main" xmlns="" id="{FE985D51-F8A9-D24A-B8C2-F92878F8421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ítulo 1">
            <a:extLst>
              <a:ext uri="{FF2B5EF4-FFF2-40B4-BE49-F238E27FC236}">
                <a16:creationId xmlns:a16="http://schemas.microsoft.com/office/drawing/2014/main" xmlns="" id="{B45F0AB1-DEB1-944C-9A98-D6EEDD42EF19}"/>
              </a:ext>
            </a:extLst>
          </p:cNvPr>
          <p:cNvSpPr>
            <a:spLocks noGrp="1"/>
          </p:cNvSpPr>
          <p:nvPr>
            <p:ph type="ctrTitle"/>
          </p:nvPr>
        </p:nvSpPr>
        <p:spPr>
          <a:xfrm>
            <a:off x="5707117" y="4367047"/>
            <a:ext cx="3231929" cy="638505"/>
          </a:xfrm>
        </p:spPr>
        <p:txBody>
          <a:bodyPr anchor="ctr">
            <a:normAutofit/>
          </a:bodyPr>
          <a:lstStyle>
            <a:lvl1pPr algn="l">
              <a:defRPr sz="1400" b="1">
                <a:solidFill>
                  <a:srgbClr val="FDAB00"/>
                </a:solidFill>
              </a:defRPr>
            </a:lvl1pPr>
          </a:lstStyle>
          <a:p>
            <a:r>
              <a:rPr lang="es-MX" dirty="0"/>
              <a:t>Haz clic para modificar el estilo de título del patrón</a:t>
            </a:r>
          </a:p>
        </p:txBody>
      </p:sp>
      <p:sp>
        <p:nvSpPr>
          <p:cNvPr id="12" name="Subtítulo 2">
            <a:extLst>
              <a:ext uri="{FF2B5EF4-FFF2-40B4-BE49-F238E27FC236}">
                <a16:creationId xmlns:a16="http://schemas.microsoft.com/office/drawing/2014/main" xmlns="" id="{FE1FB3AE-0C20-684D-A2F9-83F433993D4A}"/>
              </a:ext>
            </a:extLst>
          </p:cNvPr>
          <p:cNvSpPr>
            <a:spLocks noGrp="1"/>
          </p:cNvSpPr>
          <p:nvPr>
            <p:ph type="subTitle" idx="1"/>
          </p:nvPr>
        </p:nvSpPr>
        <p:spPr>
          <a:xfrm>
            <a:off x="6014544" y="5543713"/>
            <a:ext cx="2924503" cy="365125"/>
          </a:xfrm>
        </p:spPr>
        <p:txBody>
          <a:bodyPr anchor="t">
            <a:noAutofit/>
          </a:bodyPr>
          <a:lstStyle>
            <a:lvl1pPr marL="0" indent="0" algn="l">
              <a:buNone/>
              <a:defRPr sz="1400">
                <a:solidFill>
                  <a:srgbClr val="FDAB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dirty="0"/>
              <a:t>Haz clic para editar el estilo de subtítulo del patrón</a:t>
            </a:r>
          </a:p>
        </p:txBody>
      </p:sp>
      <p:sp>
        <p:nvSpPr>
          <p:cNvPr id="13" name="Marcador de fecha 3">
            <a:extLst>
              <a:ext uri="{FF2B5EF4-FFF2-40B4-BE49-F238E27FC236}">
                <a16:creationId xmlns:a16="http://schemas.microsoft.com/office/drawing/2014/main" xmlns="" id="{A0074B76-1BEC-5E48-9C50-9312B3EAEBEB}"/>
              </a:ext>
            </a:extLst>
          </p:cNvPr>
          <p:cNvSpPr>
            <a:spLocks noGrp="1"/>
          </p:cNvSpPr>
          <p:nvPr>
            <p:ph type="dt" sz="half" idx="10"/>
          </p:nvPr>
        </p:nvSpPr>
        <p:spPr>
          <a:xfrm>
            <a:off x="628650" y="6356351"/>
            <a:ext cx="2057400" cy="365125"/>
          </a:xfrm>
        </p:spPr>
        <p:txBody>
          <a:bodyPr/>
          <a:lstStyle/>
          <a:p>
            <a:fld id="{7E47DC89-5A4E-EA4A-A616-1B366F85EE07}" type="datetimeFigureOut">
              <a:rPr lang="es-ES" smtClean="0"/>
              <a:t>11/09/2020</a:t>
            </a:fld>
            <a:endParaRPr lang="es-ES"/>
          </a:p>
        </p:txBody>
      </p:sp>
      <p:sp>
        <p:nvSpPr>
          <p:cNvPr id="14" name="Marcador de pie de página 4">
            <a:extLst>
              <a:ext uri="{FF2B5EF4-FFF2-40B4-BE49-F238E27FC236}">
                <a16:creationId xmlns:a16="http://schemas.microsoft.com/office/drawing/2014/main" xmlns="" id="{AF92A8E3-3364-E641-AB76-250BB123BC13}"/>
              </a:ext>
            </a:extLst>
          </p:cNvPr>
          <p:cNvSpPr>
            <a:spLocks noGrp="1"/>
          </p:cNvSpPr>
          <p:nvPr>
            <p:ph type="ftr" sz="quarter" idx="11"/>
          </p:nvPr>
        </p:nvSpPr>
        <p:spPr>
          <a:xfrm>
            <a:off x="3028950" y="6356351"/>
            <a:ext cx="3086100" cy="365125"/>
          </a:xfrm>
        </p:spPr>
        <p:txBody>
          <a:bodyPr/>
          <a:lstStyle/>
          <a:p>
            <a:endParaRPr lang="es-ES"/>
          </a:p>
        </p:txBody>
      </p:sp>
      <p:sp>
        <p:nvSpPr>
          <p:cNvPr id="15" name="Marcador de número de diapositiva 5">
            <a:extLst>
              <a:ext uri="{FF2B5EF4-FFF2-40B4-BE49-F238E27FC236}">
                <a16:creationId xmlns:a16="http://schemas.microsoft.com/office/drawing/2014/main" xmlns="" id="{500F5698-63DC-3F4A-8E42-627D482E420E}"/>
              </a:ext>
            </a:extLst>
          </p:cNvPr>
          <p:cNvSpPr>
            <a:spLocks noGrp="1"/>
          </p:cNvSpPr>
          <p:nvPr>
            <p:ph type="sldNum" sz="quarter" idx="12"/>
          </p:nvPr>
        </p:nvSpPr>
        <p:spPr>
          <a:xfrm>
            <a:off x="6457950" y="6356351"/>
            <a:ext cx="2057400" cy="365125"/>
          </a:xfrm>
        </p:spPr>
        <p:txBody>
          <a:bodyPr/>
          <a:lstStyle/>
          <a:p>
            <a:fld id="{06060D77-FED2-B940-B91B-4820AA0E3883}" type="slidenum">
              <a:rPr lang="es-ES" smtClean="0"/>
              <a:t>‹Nº›</a:t>
            </a:fld>
            <a:endParaRPr lang="es-ES"/>
          </a:p>
        </p:txBody>
      </p:sp>
    </p:spTree>
    <p:extLst>
      <p:ext uri="{BB962C8B-B14F-4D97-AF65-F5344CB8AC3E}">
        <p14:creationId xmlns:p14="http://schemas.microsoft.com/office/powerpoint/2010/main" val="379172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café">
    <p:spTree>
      <p:nvGrpSpPr>
        <p:cNvPr id="1" name=""/>
        <p:cNvGrpSpPr/>
        <p:nvPr/>
      </p:nvGrpSpPr>
      <p:grpSpPr>
        <a:xfrm>
          <a:off x="0" y="0"/>
          <a:ext cx="0" cy="0"/>
          <a:chOff x="0" y="0"/>
          <a:chExt cx="0" cy="0"/>
        </a:xfrm>
      </p:grpSpPr>
      <p:pic>
        <p:nvPicPr>
          <p:cNvPr id="9" name="Imagen 7">
            <a:extLst>
              <a:ext uri="{FF2B5EF4-FFF2-40B4-BE49-F238E27FC236}">
                <a16:creationId xmlns:a16="http://schemas.microsoft.com/office/drawing/2014/main" xmlns="" id="{A793D1A6-2E7D-7F4D-BD67-02EEF860003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Marcador de fecha 3">
            <a:extLst>
              <a:ext uri="{FF2B5EF4-FFF2-40B4-BE49-F238E27FC236}">
                <a16:creationId xmlns:a16="http://schemas.microsoft.com/office/drawing/2014/main" xmlns="" id="{20205F59-B0EF-3745-A43C-4D2C51C12F94}"/>
              </a:ext>
            </a:extLst>
          </p:cNvPr>
          <p:cNvSpPr>
            <a:spLocks noGrp="1"/>
          </p:cNvSpPr>
          <p:nvPr>
            <p:ph type="dt" sz="half" idx="10"/>
          </p:nvPr>
        </p:nvSpPr>
        <p:spPr>
          <a:xfrm>
            <a:off x="628650" y="6356351"/>
            <a:ext cx="2057400" cy="365125"/>
          </a:xfrm>
        </p:spPr>
        <p:txBody>
          <a:bodyPr/>
          <a:lstStyle/>
          <a:p>
            <a:fld id="{7E47DC89-5A4E-EA4A-A616-1B366F85EE07}" type="datetimeFigureOut">
              <a:rPr lang="es-ES" smtClean="0"/>
              <a:t>11/09/2020</a:t>
            </a:fld>
            <a:endParaRPr lang="es-ES"/>
          </a:p>
        </p:txBody>
      </p:sp>
      <p:sp>
        <p:nvSpPr>
          <p:cNvPr id="11" name="Marcador de pie de página 4">
            <a:extLst>
              <a:ext uri="{FF2B5EF4-FFF2-40B4-BE49-F238E27FC236}">
                <a16:creationId xmlns:a16="http://schemas.microsoft.com/office/drawing/2014/main" xmlns="" id="{3D744704-4F32-6244-8F51-76DEE75D1A86}"/>
              </a:ext>
            </a:extLst>
          </p:cNvPr>
          <p:cNvSpPr>
            <a:spLocks noGrp="1"/>
          </p:cNvSpPr>
          <p:nvPr>
            <p:ph type="ftr" sz="quarter" idx="11"/>
          </p:nvPr>
        </p:nvSpPr>
        <p:spPr>
          <a:xfrm>
            <a:off x="3028950" y="6356351"/>
            <a:ext cx="3086100" cy="365125"/>
          </a:xfrm>
        </p:spPr>
        <p:txBody>
          <a:bodyPr/>
          <a:lstStyle/>
          <a:p>
            <a:endParaRPr lang="es-ES"/>
          </a:p>
        </p:txBody>
      </p:sp>
      <p:sp>
        <p:nvSpPr>
          <p:cNvPr id="13" name="Marcador de número de diapositiva 5">
            <a:extLst>
              <a:ext uri="{FF2B5EF4-FFF2-40B4-BE49-F238E27FC236}">
                <a16:creationId xmlns:a16="http://schemas.microsoft.com/office/drawing/2014/main" xmlns="" id="{E6369A3C-0825-714F-841F-C07D33F24AEA}"/>
              </a:ext>
            </a:extLst>
          </p:cNvPr>
          <p:cNvSpPr>
            <a:spLocks noGrp="1"/>
          </p:cNvSpPr>
          <p:nvPr>
            <p:ph type="sldNum" sz="quarter" idx="12"/>
          </p:nvPr>
        </p:nvSpPr>
        <p:spPr>
          <a:xfrm>
            <a:off x="6457950" y="6356351"/>
            <a:ext cx="2057400" cy="365125"/>
          </a:xfrm>
        </p:spPr>
        <p:txBody>
          <a:bodyPr/>
          <a:lstStyle/>
          <a:p>
            <a:fld id="{06060D77-FED2-B940-B91B-4820AA0E3883}" type="slidenum">
              <a:rPr lang="es-ES" smtClean="0"/>
              <a:t>‹Nº›</a:t>
            </a:fld>
            <a:endParaRPr lang="es-ES"/>
          </a:p>
        </p:txBody>
      </p:sp>
    </p:spTree>
    <p:extLst>
      <p:ext uri="{BB962C8B-B14F-4D97-AF65-F5344CB8AC3E}">
        <p14:creationId xmlns:p14="http://schemas.microsoft.com/office/powerpoint/2010/main" val="91811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36858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102171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49463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48589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69994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60D77-FED2-B940-B91B-4820AA0E3883}" type="slidenum">
              <a:rPr lang="es-ES" smtClean="0"/>
              <a:pPr/>
              <a:t>‹Nº›</a:t>
            </a:fld>
            <a:endParaRPr lang="es-ES"/>
          </a:p>
        </p:txBody>
      </p:sp>
    </p:spTree>
    <p:extLst>
      <p:ext uri="{BB962C8B-B14F-4D97-AF65-F5344CB8AC3E}">
        <p14:creationId xmlns:p14="http://schemas.microsoft.com/office/powerpoint/2010/main" val="3664961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2567855" y="1636891"/>
            <a:ext cx="4022729" cy="602356"/>
          </a:xfrm>
          <a:prstGeom prst="round2DiagRect">
            <a:avLst/>
          </a:prstGeom>
          <a:solidFill>
            <a:schemeClr val="tx2">
              <a:lumMod val="75000"/>
            </a:schemeClr>
          </a:solidFill>
          <a:ln>
            <a:solidFill>
              <a:schemeClr val="tx2">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 name="Rectángulo 3"/>
          <p:cNvSpPr/>
          <p:nvPr/>
        </p:nvSpPr>
        <p:spPr>
          <a:xfrm>
            <a:off x="389511" y="711671"/>
            <a:ext cx="8417169" cy="707886"/>
          </a:xfrm>
          <a:prstGeom prst="rect">
            <a:avLst/>
          </a:prstGeom>
        </p:spPr>
        <p:txBody>
          <a:bodyPr wrap="square">
            <a:spAutoFit/>
          </a:bodyPr>
          <a:lstStyle/>
          <a:p>
            <a:pPr algn="ctr"/>
            <a:r>
              <a:rPr lang="es-MX" sz="2000" dirty="0"/>
              <a:t> </a:t>
            </a:r>
            <a:r>
              <a:rPr lang="es-MX" sz="2000" dirty="0" smtClean="0"/>
              <a:t>Jurisprudencia </a:t>
            </a:r>
            <a:r>
              <a:rPr lang="es-MX" sz="2000" dirty="0"/>
              <a:t>sentada por los órganos competentes para </a:t>
            </a:r>
            <a:r>
              <a:rPr lang="es-MX" sz="2000" dirty="0" smtClean="0"/>
              <a:t>establecer </a:t>
            </a:r>
          </a:p>
          <a:p>
            <a:pPr algn="ctr"/>
            <a:r>
              <a:rPr lang="es-MX" sz="2000" dirty="0" smtClean="0"/>
              <a:t>votos particulares en las sentencias</a:t>
            </a:r>
            <a:endParaRPr lang="es-ES" sz="2000" dirty="0">
              <a:latin typeface="Arial Narrow" panose="020B0606020202030204" pitchFamily="34" charset="0"/>
            </a:endParaRPr>
          </a:p>
        </p:txBody>
      </p:sp>
      <p:sp>
        <p:nvSpPr>
          <p:cNvPr id="2" name="1 CuadroTexto"/>
          <p:cNvSpPr txBox="1"/>
          <p:nvPr/>
        </p:nvSpPr>
        <p:spPr>
          <a:xfrm>
            <a:off x="2511410" y="1640513"/>
            <a:ext cx="4128216" cy="646331"/>
          </a:xfrm>
          <a:prstGeom prst="rect">
            <a:avLst/>
          </a:prstGeom>
          <a:noFill/>
        </p:spPr>
        <p:txBody>
          <a:bodyPr wrap="square" rtlCol="0">
            <a:spAutoFit/>
          </a:bodyPr>
          <a:lstStyle/>
          <a:p>
            <a:pPr algn="ctr"/>
            <a:r>
              <a:rPr lang="es-MX" dirty="0">
                <a:solidFill>
                  <a:schemeClr val="bg2">
                    <a:lumMod val="75000"/>
                  </a:schemeClr>
                </a:solidFill>
              </a:rPr>
              <a:t>Voto sobre garantía de acceso efectivo y pronto a la jurisdicción disciplinaria</a:t>
            </a:r>
          </a:p>
        </p:txBody>
      </p:sp>
      <p:sp>
        <p:nvSpPr>
          <p:cNvPr id="6" name="5 CuadroTexto"/>
          <p:cNvSpPr txBox="1"/>
          <p:nvPr/>
        </p:nvSpPr>
        <p:spPr>
          <a:xfrm>
            <a:off x="1004709" y="2381952"/>
            <a:ext cx="7258755" cy="3693319"/>
          </a:xfrm>
          <a:prstGeom prst="rect">
            <a:avLst/>
          </a:prstGeom>
          <a:noFill/>
        </p:spPr>
        <p:txBody>
          <a:bodyPr wrap="square" rtlCol="0">
            <a:spAutoFit/>
          </a:bodyPr>
          <a:lstStyle/>
          <a:p>
            <a:pPr marL="285750" indent="-285750" algn="just">
              <a:buFont typeface="Arial" pitchFamily="34" charset="0"/>
              <a:buChar char="•"/>
            </a:pPr>
            <a:r>
              <a:rPr lang="es-MX" dirty="0"/>
              <a:t>A</a:t>
            </a:r>
            <a:r>
              <a:rPr lang="es-MX" dirty="0" smtClean="0"/>
              <a:t>rtículo </a:t>
            </a:r>
            <a:r>
              <a:rPr lang="es-MX" dirty="0"/>
              <a:t>200, último párrafo, de la Ley Orgánica del Poder Judicial del Estado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Artículo </a:t>
            </a:r>
            <a:r>
              <a:rPr lang="es-MX" dirty="0"/>
              <a:t>203 de la Ley Orgánica del Poder Judicial del Estado de Coahuila de </a:t>
            </a:r>
            <a:r>
              <a:rPr lang="es-MX" dirty="0" smtClean="0"/>
              <a:t>Zaragoza.</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Artículo </a:t>
            </a:r>
            <a:r>
              <a:rPr lang="es-MX" dirty="0"/>
              <a:t>159, último párrafo, de la Constitución Política del Estado de Coahuila de Zaragoza, en relación con el artículo 174 de la Ley Orgánica del Poder Judicial del Estado de Coahuila de Zaragoza.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rtículos </a:t>
            </a:r>
            <a:r>
              <a:rPr lang="es-MX" dirty="0"/>
              <a:t>180, 201 y 206 de la Ley Orgánica del Poder Judicial del Estado de Coahuila de Zaragoza</a:t>
            </a:r>
          </a:p>
          <a:p>
            <a:pPr marL="285750" indent="-285750" algn="just">
              <a:buFont typeface="Arial" pitchFamily="34" charset="0"/>
              <a:buChar char="•"/>
            </a:pPr>
            <a:endParaRPr lang="es-MX" dirty="0"/>
          </a:p>
        </p:txBody>
      </p:sp>
    </p:spTree>
    <p:extLst>
      <p:ext uri="{BB962C8B-B14F-4D97-AF65-F5344CB8AC3E}">
        <p14:creationId xmlns:p14="http://schemas.microsoft.com/office/powerpoint/2010/main" val="407588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38222" y="1641775"/>
            <a:ext cx="7519748" cy="646331"/>
          </a:xfrm>
          <a:prstGeom prst="rect">
            <a:avLst/>
          </a:prstGeom>
          <a:noFill/>
        </p:spPr>
        <p:txBody>
          <a:bodyPr wrap="square" rtlCol="0">
            <a:spAutoFit/>
          </a:bodyPr>
          <a:lstStyle/>
          <a:p>
            <a:pPr marL="285750" indent="-285750" algn="just">
              <a:buFont typeface="Arial" pitchFamily="34" charset="0"/>
              <a:buChar char="•"/>
            </a:pPr>
            <a:endParaRPr lang="es-MX" dirty="0"/>
          </a:p>
          <a:p>
            <a:pPr marL="285750" indent="-285750" algn="just">
              <a:buFont typeface="Arial" pitchFamily="34" charset="0"/>
              <a:buChar char="•"/>
            </a:pPr>
            <a:endParaRPr lang="es-MX" dirty="0"/>
          </a:p>
        </p:txBody>
      </p:sp>
      <p:sp>
        <p:nvSpPr>
          <p:cNvPr id="3" name="2 CuadroTexto"/>
          <p:cNvSpPr txBox="1"/>
          <p:nvPr/>
        </p:nvSpPr>
        <p:spPr>
          <a:xfrm>
            <a:off x="968718" y="1083729"/>
            <a:ext cx="7258755" cy="4524315"/>
          </a:xfrm>
          <a:prstGeom prst="rect">
            <a:avLst/>
          </a:prstGeom>
          <a:noFill/>
        </p:spPr>
        <p:txBody>
          <a:bodyPr wrap="square" rtlCol="0">
            <a:spAutoFit/>
          </a:bodyPr>
          <a:lstStyle/>
          <a:p>
            <a:pPr marL="285750" indent="-285750" algn="just">
              <a:buFont typeface="Arial" pitchFamily="34" charset="0"/>
              <a:buChar char="•"/>
            </a:pPr>
            <a:r>
              <a:rPr lang="es-MX" dirty="0" smtClean="0"/>
              <a:t>Artículos </a:t>
            </a:r>
            <a:r>
              <a:rPr lang="es-MX" dirty="0"/>
              <a:t>14, fracción II, II y XXI de la Ley Orgánica del Poder Judicial del Estado de Coahuila de Zaragoza.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Principios </a:t>
            </a:r>
            <a:r>
              <a:rPr lang="es-MX" dirty="0"/>
              <a:t>básicos relativos a la independencia de la judicatura. adoptados por el Séptimo Congreso de las Naciones Unidas sobre Prevención del Delito y Tratamiento del Delincuente, celebrado en Milán del 26 de agosto al 6 de septiembre de 1985, y confirmados por la Asamblea General en sus resoluciones 40/32 de 29 de noviembre de 1985 y 40/146 de 13 de diciembre de 1985</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Caso </a:t>
            </a:r>
            <a:r>
              <a:rPr lang="es-MX" dirty="0"/>
              <a:t>López </a:t>
            </a:r>
            <a:r>
              <a:rPr lang="es-MX" dirty="0" err="1"/>
              <a:t>Lone</a:t>
            </a:r>
            <a:r>
              <a:rPr lang="es-MX" dirty="0"/>
              <a:t> y otros vs. Honduras (sentencia de 5 de octubre de 2015, párrafo 200).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154, fracción II, numeral 8, de la Constitución Política de Coahuila de Zaragoza. 11 Véase artículo 205 y 206 de la Ley Orgánica del Poder Judicial del Estado de Coahuila de Zaragoza. </a:t>
            </a:r>
          </a:p>
        </p:txBody>
      </p:sp>
    </p:spTree>
    <p:extLst>
      <p:ext uri="{BB962C8B-B14F-4D97-AF65-F5344CB8AC3E}">
        <p14:creationId xmlns:p14="http://schemas.microsoft.com/office/powerpoint/2010/main" val="116858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5037" y="1117595"/>
            <a:ext cx="7258755" cy="4247317"/>
          </a:xfrm>
          <a:prstGeom prst="rect">
            <a:avLst/>
          </a:prstGeom>
          <a:noFill/>
        </p:spPr>
        <p:txBody>
          <a:bodyPr wrap="square" rtlCol="0">
            <a:spAutoFit/>
          </a:bodyPr>
          <a:lstStyle/>
          <a:p>
            <a:pPr marL="285750" indent="-285750" algn="just">
              <a:buFont typeface="Arial" pitchFamily="34" charset="0"/>
              <a:buChar char="•"/>
            </a:pPr>
            <a:r>
              <a:rPr lang="es-MX" dirty="0"/>
              <a:t>A</a:t>
            </a:r>
            <a:r>
              <a:rPr lang="es-MX" dirty="0" smtClean="0"/>
              <a:t>rtículo </a:t>
            </a:r>
            <a:r>
              <a:rPr lang="es-MX" dirty="0"/>
              <a:t>206, fracción III, de la Ley Orgánica del Poder Judicial del Estado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202 de la de la Ley Orgánica del Poder Judicial del Estado de Coahuila de Zaragoza.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Principios </a:t>
            </a:r>
            <a:r>
              <a:rPr lang="es-MX" dirty="0"/>
              <a:t>de Bangalore sobre la conducta judicial (2002), así como los Comentarios realizados por la Oficina de las Naciones Unidas contra la Droga y el Delito (2013</a:t>
            </a:r>
            <a:r>
              <a:rPr lang="es-MX" dirty="0" smtClean="0"/>
              <a:t>)</a:t>
            </a:r>
          </a:p>
          <a:p>
            <a:pPr marL="285750" indent="-285750" algn="just">
              <a:buFont typeface="Arial" pitchFamily="34" charset="0"/>
              <a:buChar char="•"/>
            </a:pPr>
            <a:endParaRPr lang="es-MX" dirty="0" smtClean="0"/>
          </a:p>
          <a:p>
            <a:pPr marL="285750" indent="-285750" algn="just">
              <a:buFont typeface="Arial" pitchFamily="34" charset="0"/>
              <a:buChar char="•"/>
            </a:pPr>
            <a:r>
              <a:rPr lang="es-MX" dirty="0" smtClean="0"/>
              <a:t>Véase </a:t>
            </a:r>
            <a:r>
              <a:rPr lang="es-MX" dirty="0"/>
              <a:t>sobre la facultad de interpretación conforme en sentido </a:t>
            </a:r>
            <a:r>
              <a:rPr lang="es-MX" dirty="0" smtClean="0"/>
              <a:t>amplio, </a:t>
            </a:r>
            <a:r>
              <a:rPr lang="es-MX" dirty="0"/>
              <a:t>la tesis de la Suprema Corte de Justicia cuyo rubro se identifica: PASOS A SEGUIR EN EL CONTROL DE CONSTITUCIONALIDAD Y CONVENCIONALIDAD EX OFFICIO EN MATERIA DE DERECHOS HUMANOS</a:t>
            </a:r>
            <a:r>
              <a:rPr lang="es-MX" dirty="0" smtClean="0"/>
              <a:t>.</a:t>
            </a:r>
          </a:p>
          <a:p>
            <a:pPr marL="285750" indent="-285750" algn="just">
              <a:buFont typeface="Arial" pitchFamily="34" charset="0"/>
              <a:buChar char="•"/>
            </a:pPr>
            <a:endParaRPr lang="es-MX" dirty="0"/>
          </a:p>
        </p:txBody>
      </p:sp>
    </p:spTree>
    <p:extLst>
      <p:ext uri="{BB962C8B-B14F-4D97-AF65-F5344CB8AC3E}">
        <p14:creationId xmlns:p14="http://schemas.microsoft.com/office/powerpoint/2010/main" val="260129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18592" y="903106"/>
            <a:ext cx="7258755" cy="4801314"/>
          </a:xfrm>
          <a:prstGeom prst="rect">
            <a:avLst/>
          </a:prstGeom>
          <a:noFill/>
        </p:spPr>
        <p:txBody>
          <a:bodyPr wrap="square" rtlCol="0">
            <a:spAutoFit/>
          </a:bodyPr>
          <a:lstStyle/>
          <a:p>
            <a:pPr marL="285750" indent="-285750" algn="just">
              <a:buFont typeface="Arial" pitchFamily="34" charset="0"/>
              <a:buChar char="•"/>
            </a:pPr>
            <a:r>
              <a:rPr lang="es-MX" dirty="0" smtClean="0"/>
              <a:t>Artículos </a:t>
            </a:r>
            <a:r>
              <a:rPr lang="es-MX" dirty="0"/>
              <a:t>158 y 194 de la Constitución Política de Coahuila de Zaragoza, en relación con los artículos 64 y 65 de la Ley de Justicia Constitucional Local de Coahuila de Zaragoza.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rtículos </a:t>
            </a:r>
            <a:r>
              <a:rPr lang="es-MX" dirty="0"/>
              <a:t>159 de la Constitución Política de Coahuila de </a:t>
            </a:r>
            <a:r>
              <a:rPr lang="es-MX" dirty="0" smtClean="0"/>
              <a:t>Zaragoza.</a:t>
            </a:r>
          </a:p>
          <a:p>
            <a:pPr marL="285750" indent="-285750" algn="just">
              <a:buFont typeface="Arial" pitchFamily="34" charset="0"/>
              <a:buChar char="•"/>
            </a:pPr>
            <a:endParaRPr lang="es-MX" dirty="0"/>
          </a:p>
          <a:p>
            <a:pPr marL="285750" indent="-285750" algn="just">
              <a:buFont typeface="Arial" pitchFamily="34" charset="0"/>
              <a:buChar char="•"/>
            </a:pPr>
            <a:r>
              <a:rPr lang="es-MX" dirty="0"/>
              <a:t>C</a:t>
            </a:r>
            <a:r>
              <a:rPr lang="es-MX" dirty="0" smtClean="0"/>
              <a:t>asos </a:t>
            </a:r>
            <a:r>
              <a:rPr lang="es-MX" dirty="0"/>
              <a:t>Velásquez Rodríguez vs. Honduras, [sentencia de 29 de julio de 1988], Barrios Altos vs. Perú, [sentencia de 14 de marzo de 2001]; Carpio </a:t>
            </a:r>
            <a:r>
              <a:rPr lang="es-MX" dirty="0" err="1"/>
              <a:t>Nicolle</a:t>
            </a:r>
            <a:r>
              <a:rPr lang="es-MX" dirty="0"/>
              <a:t> y otros vs. Guatemala, [sentencia de 22 de noviembre de 2004].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la tesis de la Suprema Corte de Justicia que a la letra dice: RESPONSABILIDAD DE LOS SERVIDORES PÚBLICOS. EL CÓDIGO FEDERAL DE PROCEDIMIENTOS PENALES Y, EN SU CASO, EL CÓDIGO PENAL FEDERAL, SON APLICABLES SUPLETORIAMENTE A TODOS LOS PROCEDIMIENTOS QUE ESTABLECE LA LEY FEDERAL RELATIVA. 20 Véase artículo 182 de la de la Ley Orgánica del Poder Judicial del Estado de Coahuila de Zaragoza.</a:t>
            </a:r>
            <a:endParaRPr lang="es-MX" dirty="0"/>
          </a:p>
        </p:txBody>
      </p:sp>
    </p:spTree>
    <p:extLst>
      <p:ext uri="{BB962C8B-B14F-4D97-AF65-F5344CB8AC3E}">
        <p14:creationId xmlns:p14="http://schemas.microsoft.com/office/powerpoint/2010/main" val="346822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63747" y="903106"/>
            <a:ext cx="7258755" cy="4247317"/>
          </a:xfrm>
          <a:prstGeom prst="rect">
            <a:avLst/>
          </a:prstGeom>
          <a:noFill/>
        </p:spPr>
        <p:txBody>
          <a:bodyPr wrap="square" rtlCol="0">
            <a:spAutoFit/>
          </a:bodyPr>
          <a:lstStyle/>
          <a:p>
            <a:pPr marL="285750" indent="-285750" algn="just">
              <a:buFont typeface="Arial" pitchFamily="34" charset="0"/>
              <a:buChar char="•"/>
            </a:pPr>
            <a:r>
              <a:rPr lang="es-MX" dirty="0"/>
              <a:t>A</a:t>
            </a:r>
            <a:r>
              <a:rPr lang="es-MX" dirty="0" smtClean="0"/>
              <a:t>rtículo </a:t>
            </a:r>
            <a:r>
              <a:rPr lang="es-MX" dirty="0"/>
              <a:t>182 de la de la Ley Orgánica del Poder Judicial del Estado de Coahuila de Zaragoza</a:t>
            </a:r>
            <a:r>
              <a:rPr lang="es-MX" dirty="0" smtClean="0"/>
              <a:t>.</a:t>
            </a:r>
          </a:p>
          <a:p>
            <a:pPr marL="285750" indent="-285750" algn="just">
              <a:buFont typeface="Arial" pitchFamily="34" charset="0"/>
              <a:buChar char="•"/>
            </a:pPr>
            <a:endParaRPr lang="es-MX" dirty="0" smtClean="0"/>
          </a:p>
          <a:p>
            <a:pPr marL="285750" indent="-285750" algn="just">
              <a:buFont typeface="Arial" pitchFamily="34" charset="0"/>
              <a:buChar char="•"/>
            </a:pPr>
            <a:r>
              <a:rPr lang="es-MX" dirty="0"/>
              <a:t>A</a:t>
            </a:r>
            <a:r>
              <a:rPr lang="es-MX" dirty="0" smtClean="0"/>
              <a:t>rtículo </a:t>
            </a:r>
            <a:r>
              <a:rPr lang="es-MX" dirty="0"/>
              <a:t>189 y 198 de la de la Ley Orgánica del Poder Judicial del Estado de Coahuila de Zaragoza.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31 de la Constitución Política del Estado de Coahuila de Zaragoza.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26 de la Ley de Pensiones Complementarias para Magistrados y Jueces del Poder Judicial del Estado de Coahuila de Zaragoza.</a:t>
            </a:r>
          </a:p>
          <a:p>
            <a:pPr marL="285750" indent="-285750" algn="just">
              <a:buFont typeface="Arial" pitchFamily="34" charset="0"/>
              <a:buChar char="•"/>
            </a:pPr>
            <a:endParaRPr lang="es-MX" dirty="0" smtClean="0"/>
          </a:p>
          <a:p>
            <a:pPr marL="285750" indent="-285750" algn="just">
              <a:buFont typeface="Arial" pitchFamily="34" charset="0"/>
              <a:buChar char="•"/>
            </a:pPr>
            <a:r>
              <a:rPr lang="es-MX" dirty="0"/>
              <a:t>A</a:t>
            </a:r>
            <a:r>
              <a:rPr lang="es-MX" dirty="0" smtClean="0"/>
              <a:t>rtículo </a:t>
            </a:r>
            <a:r>
              <a:rPr lang="es-MX" dirty="0"/>
              <a:t>203 de la de la Ley Orgánica del Poder Judicial del Estado de Coahuila de Zaragoza, en relación con los artículos 60 y 222, segundo párrafo, del Código Nacional de Procedimientos Penales.</a:t>
            </a:r>
            <a:endParaRPr lang="es-MX" dirty="0"/>
          </a:p>
        </p:txBody>
      </p:sp>
    </p:spTree>
    <p:extLst>
      <p:ext uri="{BB962C8B-B14F-4D97-AF65-F5344CB8AC3E}">
        <p14:creationId xmlns:p14="http://schemas.microsoft.com/office/powerpoint/2010/main" val="7145249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638</Words>
  <Application>Microsoft Office PowerPoint</Application>
  <PresentationFormat>Presentación en pantalla (4:3)</PresentationFormat>
  <Paragraphs>41</Paragraphs>
  <Slides>5</Slides>
  <Notes>1</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 Casas</dc:creator>
  <cp:lastModifiedBy>Tribual esp adol</cp:lastModifiedBy>
  <cp:revision>106</cp:revision>
  <cp:lastPrinted>2018-05-07T15:32:48Z</cp:lastPrinted>
  <dcterms:created xsi:type="dcterms:W3CDTF">2017-02-28T19:33:47Z</dcterms:created>
  <dcterms:modified xsi:type="dcterms:W3CDTF">2020-09-11T18:13:05Z</dcterms:modified>
</cp:coreProperties>
</file>